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7" r:id="rId4"/>
    <p:sldId id="258" r:id="rId5"/>
    <p:sldId id="259" r:id="rId6"/>
    <p:sldId id="266" r:id="rId7"/>
    <p:sldId id="268" r:id="rId8"/>
    <p:sldId id="260" r:id="rId9"/>
    <p:sldId id="263" r:id="rId10"/>
    <p:sldId id="269" r:id="rId11"/>
    <p:sldId id="264" r:id="rId12"/>
    <p:sldId id="265" r:id="rId13"/>
  </p:sldIdLst>
  <p:sldSz cx="6858000" cy="9144000" type="screen4x3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220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09C9E-14E7-4A1E-8F36-D6594DF5E9C5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744538"/>
            <a:ext cx="27892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D9B89-15A1-4B61-B187-1DFDC99792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86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D9B89-15A1-4B61-B187-1DFDC997923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62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59799-BF4A-4356-9397-D33E027524FA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CC2F5-B531-4400-9BEB-5C755F070C21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A1AD4-59D8-4349-A82B-86769C802B59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74E9-13C4-4918-BEE8-51D0C1A6336A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2834-B482-4D4C-8D9F-BE0FBA6DB8F5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3CCB-E422-42CE-B33F-926B3969655E}" type="datetime1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3EC61-D087-4FB8-934E-FAC49803307D}" type="datetime1">
              <a:rPr lang="ru-RU" smtClean="0"/>
              <a:t>25.04.2019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64D9-388C-48BC-9987-BB16EEF3D13B}" type="datetime1">
              <a:rPr lang="ru-RU" smtClean="0"/>
              <a:t>25.04.2019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9642D-742C-4EF5-9D3A-35485F45C492}" type="datetime1">
              <a:rPr lang="ru-RU" smtClean="0"/>
              <a:t>25.04.2019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700-7CD5-4988-B628-CEA8C07D76EF}" type="datetime1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DE78B-0677-40A6-A683-D1FCB7EC1B8E}" type="datetime1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B37A163-9690-42E9-B394-381EF0555389}" type="datetime1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539552"/>
            <a:ext cx="5976664" cy="2448272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Муниципальное бюджетное дошкольное образовательное учреждение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 err="1">
                <a:solidFill>
                  <a:schemeClr val="bg1"/>
                </a:solidFill>
              </a:rPr>
              <a:t>Малоелгинский</a:t>
            </a:r>
            <a:r>
              <a:rPr lang="ru-RU" sz="1400" b="1" dirty="0">
                <a:solidFill>
                  <a:schemeClr val="bg1"/>
                </a:solidFill>
              </a:rPr>
              <a:t> детский сад «</a:t>
            </a:r>
            <a:r>
              <a:rPr lang="ru-RU" sz="1400" b="1" dirty="0" err="1">
                <a:solidFill>
                  <a:schemeClr val="bg1"/>
                </a:solidFill>
              </a:rPr>
              <a:t>Алтынчэч</a:t>
            </a:r>
            <a:r>
              <a:rPr lang="ru-RU" sz="1400" b="1" dirty="0">
                <a:solidFill>
                  <a:schemeClr val="bg1"/>
                </a:solidFill>
              </a:rPr>
              <a:t>» </a:t>
            </a:r>
            <a:r>
              <a:rPr lang="ru-RU" sz="1400" b="1" dirty="0" err="1">
                <a:solidFill>
                  <a:schemeClr val="bg1"/>
                </a:solidFill>
              </a:rPr>
              <a:t>Лаишевского</a:t>
            </a:r>
            <a:r>
              <a:rPr lang="ru-RU" sz="1400" b="1" dirty="0">
                <a:solidFill>
                  <a:schemeClr val="bg1"/>
                </a:solidFill>
              </a:rPr>
              <a:t> муниципального </a:t>
            </a:r>
            <a:r>
              <a:rPr lang="ru-RU" sz="1400" b="1" dirty="0" smtClean="0">
                <a:solidFill>
                  <a:schemeClr val="bg1"/>
                </a:solidFill>
              </a:rPr>
              <a:t>района </a:t>
            </a:r>
            <a:r>
              <a:rPr lang="ru-RU" sz="1400" b="1" dirty="0">
                <a:solidFill>
                  <a:schemeClr val="bg1"/>
                </a:solidFill>
              </a:rPr>
              <a:t>Республики Татарстан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422619, Республика Татарстан, </a:t>
            </a:r>
            <a:r>
              <a:rPr lang="ru-RU" sz="1400" b="1" dirty="0" err="1">
                <a:solidFill>
                  <a:schemeClr val="bg1"/>
                </a:solidFill>
              </a:rPr>
              <a:t>Лаишевский</a:t>
            </a:r>
            <a:r>
              <a:rPr lang="ru-RU" sz="1400" b="1" dirty="0">
                <a:solidFill>
                  <a:schemeClr val="bg1"/>
                </a:solidFill>
              </a:rPr>
              <a:t> район, с. Малая </a:t>
            </a:r>
            <a:r>
              <a:rPr lang="ru-RU" sz="1400" b="1" dirty="0" err="1">
                <a:solidFill>
                  <a:schemeClr val="bg1"/>
                </a:solidFill>
              </a:rPr>
              <a:t>Елга</a:t>
            </a:r>
            <a:r>
              <a:rPr lang="ru-RU" sz="1400" b="1" dirty="0">
                <a:solidFill>
                  <a:schemeClr val="bg1"/>
                </a:solidFill>
              </a:rPr>
              <a:t>, 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улица Советская, дом 60 Телефон/факс: 8(84378) 3-23-63. </a:t>
            </a:r>
            <a:r>
              <a:rPr lang="ru-RU" sz="1400" b="1" dirty="0" smtClean="0">
                <a:solidFill>
                  <a:schemeClr val="bg1"/>
                </a:solidFill>
              </a:rPr>
              <a:t/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E</a:t>
            </a:r>
            <a:r>
              <a:rPr lang="ru-RU" sz="1400" b="1" dirty="0">
                <a:solidFill>
                  <a:schemeClr val="bg1"/>
                </a:solidFill>
              </a:rPr>
              <a:t>-</a:t>
            </a:r>
            <a:r>
              <a:rPr lang="en-US" sz="1400" b="1" dirty="0">
                <a:solidFill>
                  <a:schemeClr val="bg1"/>
                </a:solidFill>
              </a:rPr>
              <a:t>mail</a:t>
            </a:r>
            <a:r>
              <a:rPr lang="ru-RU" sz="1400" b="1" dirty="0">
                <a:solidFill>
                  <a:schemeClr val="bg1"/>
                </a:solidFill>
              </a:rPr>
              <a:t>:</a:t>
            </a:r>
            <a:r>
              <a:rPr lang="en-US" sz="1400" b="1" dirty="0" err="1">
                <a:solidFill>
                  <a:schemeClr val="bg1"/>
                </a:solidFill>
              </a:rPr>
              <a:t>lil</a:t>
            </a:r>
            <a:r>
              <a:rPr lang="ru-RU" sz="1400" b="1" dirty="0">
                <a:solidFill>
                  <a:schemeClr val="bg1"/>
                </a:solidFill>
              </a:rPr>
              <a:t>_210392@</a:t>
            </a:r>
            <a:r>
              <a:rPr lang="en-US" sz="1400" b="1" dirty="0">
                <a:solidFill>
                  <a:schemeClr val="bg1"/>
                </a:solidFill>
              </a:rPr>
              <a:t>mail</a:t>
            </a:r>
            <a:r>
              <a:rPr lang="ru-RU" sz="1400" b="1" dirty="0">
                <a:solidFill>
                  <a:schemeClr val="bg1"/>
                </a:solidFill>
              </a:rPr>
              <a:t>.</a:t>
            </a:r>
            <a:r>
              <a:rPr lang="en-US" sz="1400" b="1" dirty="0" err="1">
                <a:solidFill>
                  <a:schemeClr val="bg1"/>
                </a:solidFill>
              </a:rPr>
              <a:t>ru</a:t>
            </a:r>
            <a:r>
              <a:rPr lang="ru-RU" sz="1400" b="1" dirty="0">
                <a:solidFill>
                  <a:schemeClr val="bg1"/>
                </a:solidFill>
              </a:rPr>
              <a:t/>
            </a:r>
            <a:br>
              <a:rPr lang="ru-RU" sz="1400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2696" y="2627784"/>
            <a:ext cx="5832648" cy="3744416"/>
          </a:xfrm>
        </p:spPr>
        <p:txBody>
          <a:bodyPr>
            <a:normAutofit lnSpcReduction="10000"/>
          </a:bodyPr>
          <a:lstStyle/>
          <a:p>
            <a:pPr lvl="0" algn="l">
              <a:buClr>
                <a:srgbClr val="31B6FD"/>
              </a:buClr>
            </a:pPr>
            <a:endParaRPr lang="ru-RU" sz="1700" dirty="0">
              <a:solidFill>
                <a:srgbClr val="073E87"/>
              </a:solidFill>
            </a:endParaRPr>
          </a:p>
          <a:p>
            <a:pPr lvl="0">
              <a:buClr>
                <a:srgbClr val="31B6FD"/>
              </a:buClr>
            </a:pPr>
            <a:r>
              <a:rPr lang="ru-RU" sz="2800" b="1" dirty="0">
                <a:solidFill>
                  <a:schemeClr val="tx1"/>
                </a:solidFill>
              </a:rPr>
              <a:t>ОСНОВНАЯ  ОБРАЗОВАТЕЛЬНАЯ</a:t>
            </a:r>
            <a:endParaRPr lang="ru-RU" sz="2800" dirty="0">
              <a:solidFill>
                <a:schemeClr val="tx1"/>
              </a:solidFill>
            </a:endParaRPr>
          </a:p>
          <a:p>
            <a:pPr lvl="0">
              <a:buClr>
                <a:srgbClr val="31B6FD"/>
              </a:buClr>
            </a:pPr>
            <a:r>
              <a:rPr lang="ru-RU" sz="2800" b="1" dirty="0">
                <a:solidFill>
                  <a:schemeClr val="tx1"/>
                </a:solidFill>
              </a:rPr>
              <a:t>ПРОГРАММА</a:t>
            </a:r>
            <a:endParaRPr lang="ru-RU" sz="2800" dirty="0">
              <a:solidFill>
                <a:schemeClr val="tx1"/>
              </a:solidFill>
            </a:endParaRPr>
          </a:p>
          <a:p>
            <a:pPr lvl="0">
              <a:buClr>
                <a:srgbClr val="31B6FD"/>
              </a:buClr>
            </a:pPr>
            <a:r>
              <a:rPr lang="ru-RU" sz="2800" b="1" dirty="0">
                <a:solidFill>
                  <a:schemeClr val="tx1"/>
                </a:solidFill>
              </a:rPr>
              <a:t>Муниципального бюджетного дошкольного образовательного учреждения </a:t>
            </a:r>
            <a:r>
              <a:rPr lang="ru-RU" sz="2800" b="1" dirty="0" err="1">
                <a:solidFill>
                  <a:schemeClr val="tx1"/>
                </a:solidFill>
              </a:rPr>
              <a:t>Малоелгинского</a:t>
            </a:r>
            <a:r>
              <a:rPr lang="ru-RU" sz="2800" b="1" dirty="0">
                <a:solidFill>
                  <a:schemeClr val="tx1"/>
                </a:solidFill>
              </a:rPr>
              <a:t> детского сада «</a:t>
            </a:r>
            <a:r>
              <a:rPr lang="ru-RU" sz="2800" b="1" dirty="0" err="1">
                <a:solidFill>
                  <a:schemeClr val="tx1"/>
                </a:solidFill>
              </a:rPr>
              <a:t>Алтынчэч</a:t>
            </a:r>
            <a:r>
              <a:rPr lang="ru-RU" sz="2800" b="1" dirty="0">
                <a:solidFill>
                  <a:schemeClr val="tx1"/>
                </a:solidFill>
              </a:rPr>
              <a:t>»</a:t>
            </a:r>
            <a:endParaRPr lang="ru-RU" sz="2800" dirty="0">
              <a:solidFill>
                <a:schemeClr val="tx1"/>
              </a:solidFill>
            </a:endParaRPr>
          </a:p>
          <a:p>
            <a:pPr lvl="0">
              <a:buClr>
                <a:srgbClr val="31B6FD"/>
              </a:buClr>
            </a:pPr>
            <a:r>
              <a:rPr lang="ru-RU" sz="2800" b="1" dirty="0" err="1">
                <a:solidFill>
                  <a:schemeClr val="tx1"/>
                </a:solidFill>
              </a:rPr>
              <a:t>Лаишевского</a:t>
            </a:r>
            <a:r>
              <a:rPr lang="ru-RU" sz="2800" b="1" dirty="0">
                <a:solidFill>
                  <a:schemeClr val="tx1"/>
                </a:solidFill>
              </a:rPr>
              <a:t> муниципального района Республики Татарстан 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88" y="6588224"/>
            <a:ext cx="2792412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200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0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4664" y="3347864"/>
            <a:ext cx="6015309" cy="5180393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ru-RU" sz="5500" b="1" u="sng" dirty="0">
                <a:solidFill>
                  <a:schemeClr val="tx1"/>
                </a:solidFill>
              </a:rPr>
              <a:t>Основные требования к развивающей предметно-пространственной среде: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должна быть системной, отвечающей целям воспитания и обучения и требованиям проектной культуры;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инициировать деятельность ребенка: ее объекты, средства, цели и спосо­бы их достижения задаются предметной средой;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обязана учитывать специфику возрастных этапов развития ребенка, как ведущей деятельности (общения, предметной деятельности, игры), так и других, возникающих рано и развивающихся к старшему до­школьному возрасту. Иначе говоря, решать задачи создания зоны бли­жайшего развития через организацию предметной среды; давать воз­можность взаимодействия детей между собой и со взрослыми;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наряду с консервативными компонентами должна иметь часто меня­ющиеся составляющие, которые побуждают детей к познанию через практическое экспериментирование с этими компонентами, а также к наделению новыми смыслами консервативных компонентов. Это порождает новые идеи, образы, способы, что обогащает как саму дет­скую деятельность (игру, конструирование), так и развитие детей в ней;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 </a:t>
            </a:r>
            <a:r>
              <a:rPr lang="ru-RU" sz="4300" dirty="0">
                <a:solidFill>
                  <a:schemeClr val="tx1"/>
                </a:solidFill>
              </a:rPr>
              <a:t>обеспечивать возможность ребенка жить в разномасштабном простран­стве, </a:t>
            </a:r>
            <a:r>
              <a:rPr lang="ru-RU" sz="4300" dirty="0" err="1">
                <a:solidFill>
                  <a:schemeClr val="tx1"/>
                </a:solidFill>
              </a:rPr>
              <a:t>сомасштабном</a:t>
            </a:r>
            <a:r>
              <a:rPr lang="ru-RU" sz="4300" dirty="0">
                <a:solidFill>
                  <a:schemeClr val="tx1"/>
                </a:solidFill>
              </a:rPr>
              <a:t> действиям его рук (масштаб «глаз — рука»), его росту и предметному миру взрослых;</a:t>
            </a:r>
          </a:p>
          <a:p>
            <a:pPr algn="just"/>
            <a:r>
              <a:rPr lang="ru-RU" sz="4300" dirty="0" smtClean="0">
                <a:solidFill>
                  <a:schemeClr val="tx1"/>
                </a:solidFill>
              </a:rPr>
              <a:t> </a:t>
            </a:r>
            <a:r>
              <a:rPr lang="ru-RU" sz="4300" dirty="0">
                <a:solidFill>
                  <a:schemeClr val="tx1"/>
                </a:solidFill>
              </a:rPr>
              <a:t>развивающая функция предметной среды требует для своей реализа­ции сочетания традиционных и новых компонентов, что обеспечивает преемственность развития деятельности от простых ее форм к более сложным, содержательным.</a:t>
            </a:r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Развивающая предметно –пространственная среда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5972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основу совместной деятельности семьи и дошкольного учреждения заложены следующие принципы: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единый </a:t>
            </a:r>
            <a:r>
              <a:rPr lang="ru-RU" dirty="0">
                <a:solidFill>
                  <a:schemeClr val="tx1"/>
                </a:solidFill>
              </a:rPr>
              <a:t>подход к процессу воспитания ребенка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открытость </a:t>
            </a:r>
            <a:r>
              <a:rPr lang="ru-RU" dirty="0">
                <a:solidFill>
                  <a:schemeClr val="tx1"/>
                </a:solidFill>
              </a:rPr>
              <a:t>дошкольного учреждения для родителей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взаимное </a:t>
            </a:r>
            <a:r>
              <a:rPr lang="ru-RU" dirty="0">
                <a:solidFill>
                  <a:schemeClr val="tx1"/>
                </a:solidFill>
              </a:rPr>
              <a:t>доверие во взаимоотношениях педагогов и родителей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уважение </a:t>
            </a:r>
            <a:r>
              <a:rPr lang="ru-RU" dirty="0">
                <a:solidFill>
                  <a:schemeClr val="tx1"/>
                </a:solidFill>
              </a:rPr>
              <a:t>и доброжелательность друг к другу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дифференцированный </a:t>
            </a:r>
            <a:r>
              <a:rPr lang="ru-RU" dirty="0">
                <a:solidFill>
                  <a:schemeClr val="tx1"/>
                </a:solidFill>
              </a:rPr>
              <a:t>подход к каждой семье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равно ответственность родителей и педагогов.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656" y="755576"/>
            <a:ext cx="6172200" cy="1670304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Особенности взаимодействия педагогического коллектива с семьями воспитанников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210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0688" y="2627784"/>
            <a:ext cx="5556250" cy="55404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50" dirty="0" smtClean="0">
                <a:solidFill>
                  <a:schemeClr val="tx1"/>
                </a:solidFill>
              </a:rPr>
              <a:t>1</a:t>
            </a:r>
            <a:r>
              <a:rPr lang="ru-RU" sz="1050" dirty="0">
                <a:solidFill>
                  <a:schemeClr val="tx1"/>
                </a:solidFill>
              </a:rPr>
              <a:t>. Конвенция о правах ребенка. Принята резолюцией 44/25 Генеральной Ассамблеи ООН от 20 ноября 1989 г.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2. Федеральный закон от 29 декабря 2012 г. № 273-ФЗ (ред. от 31.12.2014, с изм. от 02.05.2015) «Об образовании в Российской Федерации» [Электронный ресурс] // Официальный интернет-портал правовой информации: - Режим доступа: pravo.gov.ru..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3. Закон РТ от 22 июля 2013 года № 68-ЗРТ «Об образовании» (в ред. Законов РТ от 23.07.2014 N 61-ЗРТ, от 16.03.2015 N 14-ЗРТ, от 08.10.2015 N 76-ЗРТ, от 06.07.2016 N 54-ЗРТ).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4. Закон РТ от 08.07.1992 № 1560-XII «О государственных языках Республики Татарстан и других языках в Республике Татарстан» (в ред. Законов РТ от 28.07.2004 № 44-ЗРТ, от 03.12.2009 № 54-ЗРТ, от 03.03.2012 № 16-ЗРТ, от 12.06.2014 № 53-ЗРТ)</a:t>
            </a:r>
            <a:r>
              <a:rPr lang="ru-RU" sz="1050" b="1" dirty="0">
                <a:solidFill>
                  <a:schemeClr val="tx1"/>
                </a:solidFill>
              </a:rPr>
              <a:t>. </a:t>
            </a:r>
            <a:endParaRPr lang="ru-RU" sz="105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5. Федеральный закон 24 июля 1998 г. № 124-ФЗ «Об основных гарантиях прав ребенка в Российской Федерации».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6. Распоряжение Правительства Российской Федерации от 29 мая 2015 г. № 996-р «О Стратегии развития воспитания до 2025 г.» [Электронный ресурс]. Режим </a:t>
            </a:r>
            <a:r>
              <a:rPr lang="ru-RU" sz="1050" dirty="0" err="1">
                <a:solidFill>
                  <a:schemeClr val="tx1"/>
                </a:solidFill>
              </a:rPr>
              <a:t>доступа:http</a:t>
            </a:r>
            <a:r>
              <a:rPr lang="ru-RU" sz="1050" dirty="0">
                <a:solidFill>
                  <a:schemeClr val="tx1"/>
                </a:solidFill>
              </a:rPr>
              <a:t>://government.ru/</a:t>
            </a:r>
            <a:r>
              <a:rPr lang="ru-RU" sz="1050" dirty="0" err="1">
                <a:solidFill>
                  <a:schemeClr val="tx1"/>
                </a:solidFill>
              </a:rPr>
              <a:t>docs</a:t>
            </a:r>
            <a:r>
              <a:rPr lang="ru-RU" sz="1050" dirty="0">
                <a:solidFill>
                  <a:schemeClr val="tx1"/>
                </a:solidFill>
              </a:rPr>
              <a:t>/18312/.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7. Постановление Главного государственного санитарного врача Российской Федерации от 15 мая 2013 г. № 26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 // Российская газета. 2013. 19.07 (№ 157).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8. Постановление Главного государственного санитарного врача Российской Федерации от 3 июня 2003 г. № 118 (ред. от 03.09.2010) «О введении в действие санитарно-эпидемиологических правил и нормативов СанПиН 2.2.2/2.4.1340-03» (вместе с «СанПиН 2.2.2/2.4.1340 - 03. 2.2.2. Гигиена труда, технологические процессы, сырье, материалы, оборудование, рабочий инструмент. 2.4. Гигиена детей и подростков. Гигиенические требования к персональным электронно-вычислительным машинам и организации работы. Санитарно-эпидемиологические правила и нормативы», утв. Главным государственным санитарным врачом Российской Федерации 30 мая 2003 г.) (Зарегистрировано в Минюсте России 10 июня 2003 г., регистрационный № 4673).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9. Приказ Министерства образования и науки Российской Федерации от 17 октября 2013 г. № 1155 «Об утверждении федерального государственного образовательного стандарта дошкольного образования» (зарегистрирован Минюстом России 14 ноября 2013 г., регистрационный № 30384). </a:t>
            </a:r>
          </a:p>
          <a:p>
            <a:pPr marL="0" indent="0">
              <a:buNone/>
            </a:pPr>
            <a:r>
              <a:rPr lang="ru-RU" sz="1050" dirty="0">
                <a:solidFill>
                  <a:schemeClr val="tx1"/>
                </a:solidFill>
              </a:rPr>
              <a:t>10. Письмо </a:t>
            </a:r>
            <a:r>
              <a:rPr lang="ru-RU" sz="1050" dirty="0" err="1">
                <a:solidFill>
                  <a:schemeClr val="tx1"/>
                </a:solidFill>
              </a:rPr>
              <a:t>Минобрнауки</a:t>
            </a:r>
            <a:r>
              <a:rPr lang="ru-RU" sz="1050" dirty="0">
                <a:solidFill>
                  <a:schemeClr val="tx1"/>
                </a:solidFill>
              </a:rPr>
              <a:t> России «Комментарии к ФГОС ДО» от 28 февраля 2014 г. № 08-249 // Вестник образования. 2014. Апрель. № 7. </a:t>
            </a:r>
          </a:p>
          <a:p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ПЕРЕЧЕНЬ НОРМАТИВНЫХ МАТЕРИАЛОВ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211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55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82647" y="3419872"/>
            <a:ext cx="5845838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400" b="1" dirty="0" smtClean="0"/>
              <a:t> </a:t>
            </a:r>
            <a:endParaRPr lang="ru-RU" sz="3400" dirty="0" smtClean="0"/>
          </a:p>
          <a:p>
            <a:pPr marL="0" indent="0" algn="ctr">
              <a:buNone/>
            </a:pPr>
            <a:r>
              <a:rPr lang="ru-RU" sz="3400" b="1" dirty="0"/>
              <a:t> </a:t>
            </a:r>
            <a:endParaRPr lang="ru-RU" sz="3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11560"/>
            <a:ext cx="6172200" cy="151216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Разделы </a:t>
            </a:r>
            <a:r>
              <a:rPr lang="ru-RU" sz="4000" b="1" dirty="0" smtClean="0">
                <a:solidFill>
                  <a:schemeClr val="bg1"/>
                </a:solidFill>
              </a:rPr>
              <a:t>программы: </a:t>
            </a:r>
            <a:r>
              <a:rPr lang="ru-RU" sz="2700" dirty="0">
                <a:solidFill>
                  <a:srgbClr val="000000"/>
                </a:solidFill>
                <a:latin typeface="+mn-lt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+mn-lt"/>
              </a:rPr>
            </a:br>
            <a:r>
              <a:rPr lang="ru-RU" sz="2700" dirty="0">
                <a:solidFill>
                  <a:srgbClr val="000000"/>
                </a:solidFill>
                <a:latin typeface="+mn-lt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+mn-lt"/>
              </a:rPr>
            </a:br>
            <a:r>
              <a:rPr lang="ru-RU" sz="14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"/>
              </a:rPr>
            </a:br>
            <a:endParaRPr lang="ru-RU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4" y="3714625"/>
            <a:ext cx="676845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0904" y="1331640"/>
            <a:ext cx="56166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</a:rPr>
              <a:t>-</a:t>
            </a:r>
            <a:r>
              <a:rPr lang="ru-RU" sz="2800" b="1" dirty="0"/>
              <a:t>Целевой раздел образовательной программы</a:t>
            </a:r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800" b="1" dirty="0">
                <a:solidFill>
                  <a:srgbClr val="000000"/>
                </a:solidFill>
              </a:rPr>
              <a:t/>
            </a:r>
            <a:br>
              <a:rPr lang="ru-RU" sz="2800" b="1" dirty="0">
                <a:solidFill>
                  <a:srgbClr val="000000"/>
                </a:solidFill>
              </a:rPr>
            </a:br>
            <a:r>
              <a:rPr lang="ru-RU" sz="2800" b="1" dirty="0">
                <a:solidFill>
                  <a:srgbClr val="000000"/>
                </a:solidFill>
              </a:rPr>
              <a:t>-Содержательный </a:t>
            </a:r>
            <a:r>
              <a:rPr lang="ru-RU" sz="2800" b="1" dirty="0"/>
              <a:t>раздел образовательной программы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br>
              <a:rPr lang="ru-RU" sz="2800" b="1" dirty="0">
                <a:solidFill>
                  <a:srgbClr val="000000"/>
                </a:solidFill>
              </a:rPr>
            </a:br>
            <a:r>
              <a:rPr lang="ru-RU" sz="2800" b="1" dirty="0">
                <a:solidFill>
                  <a:srgbClr val="000000"/>
                </a:solidFill>
              </a:rPr>
              <a:t>-Организационный </a:t>
            </a:r>
            <a:r>
              <a:rPr lang="ru-RU" sz="2800" b="1" dirty="0"/>
              <a:t>раздел образовательной программы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endParaRPr lang="ru-RU" sz="2800" b="1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Образовательная программа состоит: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32656" y="3419872"/>
            <a:ext cx="6336704" cy="54726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600" b="1" u="sng" dirty="0">
                <a:solidFill>
                  <a:schemeClr val="tx1"/>
                </a:solidFill>
              </a:rPr>
              <a:t>Обязательная часть программой дошкольного образования  “Истоки” научный руководитель доктор педагогических </a:t>
            </a:r>
            <a:r>
              <a:rPr lang="ru-RU" sz="3600" b="1" u="sng" dirty="0" smtClean="0">
                <a:solidFill>
                  <a:schemeClr val="tx1"/>
                </a:solidFill>
              </a:rPr>
              <a:t>наук </a:t>
            </a:r>
            <a:r>
              <a:rPr lang="ru-RU" sz="3600" b="1" u="sng" dirty="0">
                <a:solidFill>
                  <a:schemeClr val="tx1"/>
                </a:solidFill>
              </a:rPr>
              <a:t>Л.А. </a:t>
            </a:r>
            <a:r>
              <a:rPr lang="ru-RU" sz="3600" b="1" u="sng" dirty="0" smtClean="0">
                <a:solidFill>
                  <a:schemeClr val="tx1"/>
                </a:solidFill>
              </a:rPr>
              <a:t>Парамонова </a:t>
            </a:r>
            <a:r>
              <a:rPr lang="ru-RU" sz="3600" dirty="0" smtClean="0">
                <a:solidFill>
                  <a:schemeClr val="tx1"/>
                </a:solidFill>
              </a:rPr>
              <a:t>не менее 60 %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Вариативная часть формируемая участниками образовательного процесса не более 40%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Обучение </a:t>
            </a:r>
            <a:r>
              <a:rPr lang="ru-RU" sz="3600" dirty="0">
                <a:solidFill>
                  <a:schemeClr val="tx1"/>
                </a:solidFill>
              </a:rPr>
              <a:t>детей татарской национальности родному языку - УМК для детей 2-7 лет «</a:t>
            </a:r>
            <a:r>
              <a:rPr lang="ru-RU" sz="3600" dirty="0" err="1">
                <a:solidFill>
                  <a:schemeClr val="tx1"/>
                </a:solidFill>
              </a:rPr>
              <a:t>Туган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телдэ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сейлэшэбез</a:t>
            </a:r>
            <a:r>
              <a:rPr lang="ru-RU" sz="3600" dirty="0">
                <a:solidFill>
                  <a:schemeClr val="tx1"/>
                </a:solidFill>
              </a:rPr>
              <a:t>» (Говорим на родном языке), </a:t>
            </a:r>
            <a:r>
              <a:rPr lang="ru-RU" sz="3600" dirty="0" err="1">
                <a:solidFill>
                  <a:schemeClr val="tx1"/>
                </a:solidFill>
              </a:rPr>
              <a:t>Хэзрэтова</a:t>
            </a:r>
            <a:r>
              <a:rPr lang="ru-RU" sz="3600" dirty="0">
                <a:solidFill>
                  <a:schemeClr val="tx1"/>
                </a:solidFill>
              </a:rPr>
              <a:t> Ф.В., </a:t>
            </a:r>
            <a:r>
              <a:rPr lang="ru-RU" sz="3600" dirty="0" err="1">
                <a:solidFill>
                  <a:schemeClr val="tx1"/>
                </a:solidFill>
              </a:rPr>
              <a:t>Зарипова</a:t>
            </a:r>
            <a:r>
              <a:rPr lang="ru-RU" sz="3600" dirty="0">
                <a:solidFill>
                  <a:schemeClr val="tx1"/>
                </a:solidFill>
              </a:rPr>
              <a:t> З.М</a:t>
            </a:r>
            <a:r>
              <a:rPr lang="ru-RU" sz="3600" dirty="0" smtClean="0">
                <a:solidFill>
                  <a:schemeClr val="tx1"/>
                </a:solidFill>
              </a:rPr>
              <a:t>.;</a:t>
            </a:r>
          </a:p>
          <a:p>
            <a:pPr lvl="0"/>
            <a:r>
              <a:rPr lang="ru-RU" sz="3600" dirty="0">
                <a:solidFill>
                  <a:schemeClr val="tx1"/>
                </a:solidFill>
              </a:rPr>
              <a:t>«С</a:t>
            </a:r>
            <a:r>
              <a:rPr lang="tt-RU" sz="3600" dirty="0">
                <a:solidFill>
                  <a:schemeClr val="tx1"/>
                </a:solidFill>
              </a:rPr>
              <a:t>ө</a:t>
            </a:r>
            <a:r>
              <a:rPr lang="ru-RU" sz="3600" dirty="0" err="1">
                <a:solidFill>
                  <a:schemeClr val="tx1"/>
                </a:solidFill>
              </a:rPr>
              <a:t>енеч</a:t>
            </a:r>
            <a:r>
              <a:rPr lang="ru-RU" sz="3600" dirty="0">
                <a:solidFill>
                  <a:schemeClr val="tx1"/>
                </a:solidFill>
              </a:rPr>
              <a:t>» – «Радость познания», Р.К. </a:t>
            </a:r>
            <a:r>
              <a:rPr lang="ru-RU" sz="3600" dirty="0" err="1">
                <a:solidFill>
                  <a:schemeClr val="tx1"/>
                </a:solidFill>
              </a:rPr>
              <a:t>Шаехова</a:t>
            </a:r>
            <a:r>
              <a:rPr lang="ru-RU" sz="3600" dirty="0">
                <a:solidFill>
                  <a:schemeClr val="tx1"/>
                </a:solidFill>
              </a:rPr>
              <a:t> – региональная образовательная </a:t>
            </a:r>
            <a:r>
              <a:rPr lang="ru-RU" sz="3600" dirty="0" smtClean="0">
                <a:solidFill>
                  <a:schemeClr val="tx1"/>
                </a:solidFill>
              </a:rPr>
              <a:t>программа.</a:t>
            </a:r>
          </a:p>
          <a:p>
            <a:pPr lvl="0"/>
            <a:r>
              <a:rPr lang="ru-RU" sz="3600" dirty="0">
                <a:solidFill>
                  <a:schemeClr val="tx1"/>
                </a:solidFill>
              </a:rPr>
              <a:t> «Обучение детей дошкольного возраста правилам безопасного поведения на дорогах», Р.Ш. </a:t>
            </a:r>
            <a:r>
              <a:rPr lang="ru-RU" sz="3600" dirty="0" err="1">
                <a:solidFill>
                  <a:schemeClr val="tx1"/>
                </a:solidFill>
              </a:rPr>
              <a:t>Ахмадиева</a:t>
            </a:r>
            <a:r>
              <a:rPr lang="ru-RU" sz="3600" dirty="0">
                <a:solidFill>
                  <a:schemeClr val="tx1"/>
                </a:solidFill>
              </a:rPr>
              <a:t> , Е.Е. Воронина, Р.Н. </a:t>
            </a:r>
            <a:r>
              <a:rPr lang="ru-RU" sz="3600" dirty="0" err="1">
                <a:solidFill>
                  <a:schemeClr val="tx1"/>
                </a:solidFill>
              </a:rPr>
              <a:t>Минниханов</a:t>
            </a:r>
            <a:r>
              <a:rPr lang="ru-RU" sz="3600" dirty="0">
                <a:solidFill>
                  <a:schemeClr val="tx1"/>
                </a:solidFill>
              </a:rPr>
              <a:t> и </a:t>
            </a:r>
            <a:r>
              <a:rPr lang="ru-RU" sz="3600" dirty="0" err="1" smtClean="0">
                <a:solidFill>
                  <a:schemeClr val="tx1"/>
                </a:solidFill>
              </a:rPr>
              <a:t>др</a:t>
            </a:r>
            <a:endParaRPr lang="ru-RU" sz="3600" dirty="0" smtClean="0">
              <a:solidFill>
                <a:schemeClr val="tx1"/>
              </a:solidFill>
            </a:endParaRPr>
          </a:p>
          <a:p>
            <a:pPr lvl="0"/>
            <a:r>
              <a:rPr lang="ru-RU" sz="3600" dirty="0">
                <a:solidFill>
                  <a:schemeClr val="tx1"/>
                </a:solidFill>
              </a:rPr>
              <a:t>«Изучаем русский язык». Методическое пособие. </a:t>
            </a:r>
            <a:r>
              <a:rPr lang="ru-RU" sz="3600" dirty="0" err="1">
                <a:solidFill>
                  <a:schemeClr val="tx1"/>
                </a:solidFill>
              </a:rPr>
              <a:t>С.М.Гаффарова</a:t>
            </a:r>
            <a:r>
              <a:rPr lang="ru-RU" sz="3600" dirty="0">
                <a:solidFill>
                  <a:schemeClr val="tx1"/>
                </a:solidFill>
              </a:rPr>
              <a:t>, </a:t>
            </a:r>
            <a:r>
              <a:rPr lang="ru-RU" sz="3600" dirty="0" err="1">
                <a:solidFill>
                  <a:schemeClr val="tx1"/>
                </a:solidFill>
              </a:rPr>
              <a:t>Д.С.Гарипова</a:t>
            </a:r>
            <a:r>
              <a:rPr lang="ru-RU" sz="3600" dirty="0">
                <a:solidFill>
                  <a:schemeClr val="tx1"/>
                </a:solidFill>
              </a:rPr>
              <a:t>, </a:t>
            </a:r>
            <a:r>
              <a:rPr lang="ru-RU" sz="3600" dirty="0" err="1">
                <a:solidFill>
                  <a:schemeClr val="tx1"/>
                </a:solidFill>
              </a:rPr>
              <a:t>Р.Ф.Нигматуллина</a:t>
            </a:r>
            <a:r>
              <a:rPr lang="ru-RU" sz="3600" dirty="0">
                <a:solidFill>
                  <a:schemeClr val="tx1"/>
                </a:solidFill>
              </a:rPr>
              <a:t>. </a:t>
            </a:r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sz="3600" dirty="0">
                <a:solidFill>
                  <a:schemeClr val="tx1"/>
                </a:solidFill>
              </a:rPr>
              <a:t>Физическая культура в детском саду Л.И. </a:t>
            </a:r>
            <a:r>
              <a:rPr lang="ru-RU" sz="3600" dirty="0" err="1">
                <a:solidFill>
                  <a:schemeClr val="tx1"/>
                </a:solidFill>
              </a:rPr>
              <a:t>Пензулаева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600" dirty="0">
                <a:solidFill>
                  <a:schemeClr val="tx1"/>
                </a:solidFill>
              </a:rPr>
              <a:t> «</a:t>
            </a:r>
            <a:r>
              <a:rPr lang="tt-RU" sz="3600" dirty="0">
                <a:solidFill>
                  <a:schemeClr val="tx1"/>
                </a:solidFill>
              </a:rPr>
              <a:t>Балалар бакчасында рус балаларына татар теле өйрәту</a:t>
            </a:r>
            <a:r>
              <a:rPr lang="ru-RU" sz="3600" dirty="0">
                <a:solidFill>
                  <a:schemeClr val="tx1"/>
                </a:solidFill>
              </a:rPr>
              <a:t>», </a:t>
            </a:r>
            <a:r>
              <a:rPr lang="ru-RU" sz="3600" dirty="0" err="1">
                <a:solidFill>
                  <a:schemeClr val="tx1"/>
                </a:solidFill>
              </a:rPr>
              <a:t>З.М.ЗариповаР.Г.Кидрэчева</a:t>
            </a:r>
            <a:r>
              <a:rPr lang="ru-RU" sz="3600" dirty="0">
                <a:solidFill>
                  <a:schemeClr val="tx1"/>
                </a:solidFill>
              </a:rPr>
              <a:t>, </a:t>
            </a:r>
            <a:r>
              <a:rPr lang="ru-RU" sz="3600" dirty="0" err="1">
                <a:solidFill>
                  <a:schemeClr val="tx1"/>
                </a:solidFill>
              </a:rPr>
              <a:t>Р.С.Исаева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0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0688" y="3635896"/>
            <a:ext cx="5727278" cy="474834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/>
                </a:solidFill>
              </a:rPr>
              <a:t>Главная </a:t>
            </a:r>
            <a:r>
              <a:rPr lang="ru-RU" b="1" u="sng" dirty="0">
                <a:solidFill>
                  <a:schemeClr val="tx1"/>
                </a:solidFill>
              </a:rPr>
              <a:t>цель основной общеобразовательной программы</a:t>
            </a:r>
            <a:r>
              <a:rPr lang="ru-RU" dirty="0">
                <a:solidFill>
                  <a:schemeClr val="tx1"/>
                </a:solidFill>
              </a:rPr>
              <a:t> –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дошкольника, отражение содержания образования детей  с учётом климатических, национально-культурных, демографических, социально- экономических и социокультурных условий Республики Татарстан.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Программа </a:t>
            </a:r>
            <a:r>
              <a:rPr lang="ru-RU" dirty="0">
                <a:solidFill>
                  <a:schemeClr val="tx1"/>
                </a:solidFill>
              </a:rPr>
              <a:t>предусматривает </a:t>
            </a:r>
            <a:r>
              <a:rPr lang="ru-RU" dirty="0" smtClean="0">
                <a:solidFill>
                  <a:schemeClr val="tx1"/>
                </a:solidFill>
              </a:rPr>
              <a:t>обогащение </a:t>
            </a:r>
            <a:r>
              <a:rPr lang="ru-RU" dirty="0">
                <a:solidFill>
                  <a:schemeClr val="tx1"/>
                </a:solidFill>
              </a:rPr>
              <a:t>детского развития, взаимосвязь всех его сторон.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4664" y="827584"/>
            <a:ext cx="6172200" cy="167030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Целевой раздел образовательной 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23213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203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Образовательная </a:t>
            </a:r>
            <a:r>
              <a:rPr lang="ru-RU" b="1" dirty="0">
                <a:solidFill>
                  <a:schemeClr val="tx1"/>
                </a:solidFill>
              </a:rPr>
              <a:t>деятельность в соответствии с направлениями развития детей от </a:t>
            </a:r>
            <a:r>
              <a:rPr lang="ru-RU" b="1" dirty="0" smtClean="0">
                <a:solidFill>
                  <a:schemeClr val="tx1"/>
                </a:solidFill>
              </a:rPr>
              <a:t>1 </a:t>
            </a:r>
            <a:r>
              <a:rPr lang="ru-RU" b="1" dirty="0">
                <a:solidFill>
                  <a:schemeClr val="tx1"/>
                </a:solidFill>
              </a:rPr>
              <a:t>до </a:t>
            </a:r>
            <a:r>
              <a:rPr lang="ru-RU" b="1" dirty="0" smtClean="0">
                <a:solidFill>
                  <a:schemeClr val="tx1"/>
                </a:solidFill>
              </a:rPr>
              <a:t>7 </a:t>
            </a:r>
            <a:r>
              <a:rPr lang="ru-RU" b="1" dirty="0">
                <a:solidFill>
                  <a:schemeClr val="tx1"/>
                </a:solidFill>
              </a:rPr>
              <a:t>лет строится в соответствии с направлениями развития ребенка, представленными в пяти образовательных областях: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Социально-коммуникативное развитие»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«Познавательное развитие»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Речевое развитие»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«Художественно-эстетическое развитие»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«Физическое развитие»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Содержательный раздел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43463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9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2696" y="3419872"/>
            <a:ext cx="5556250" cy="51803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900" b="1" dirty="0">
                <a:solidFill>
                  <a:schemeClr val="tx1"/>
                </a:solidFill>
              </a:rPr>
              <a:t>Обучение детей </a:t>
            </a:r>
            <a:r>
              <a:rPr lang="ru-RU" sz="1900" b="1" dirty="0" smtClean="0">
                <a:solidFill>
                  <a:schemeClr val="tx1"/>
                </a:solidFill>
              </a:rPr>
              <a:t>татарской национальности </a:t>
            </a:r>
            <a:r>
              <a:rPr lang="ru-RU" sz="1900" b="1" dirty="0">
                <a:solidFill>
                  <a:schemeClr val="tx1"/>
                </a:solidFill>
              </a:rPr>
              <a:t>родному языку - УМК для детей 2-7 лет «</a:t>
            </a:r>
            <a:r>
              <a:rPr lang="ru-RU" sz="1900" b="1" dirty="0" err="1">
                <a:solidFill>
                  <a:schemeClr val="tx1"/>
                </a:solidFill>
              </a:rPr>
              <a:t>Туган</a:t>
            </a: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err="1">
                <a:solidFill>
                  <a:schemeClr val="tx1"/>
                </a:solidFill>
              </a:rPr>
              <a:t>телдэ</a:t>
            </a: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err="1">
                <a:solidFill>
                  <a:schemeClr val="tx1"/>
                </a:solidFill>
              </a:rPr>
              <a:t>сейлэшэбез</a:t>
            </a:r>
            <a:r>
              <a:rPr lang="ru-RU" sz="1900" b="1" dirty="0">
                <a:solidFill>
                  <a:schemeClr val="tx1"/>
                </a:solidFill>
              </a:rPr>
              <a:t>» (Говорим на родном языке), </a:t>
            </a:r>
            <a:r>
              <a:rPr lang="ru-RU" sz="1900" b="1" dirty="0" err="1">
                <a:solidFill>
                  <a:schemeClr val="tx1"/>
                </a:solidFill>
              </a:rPr>
              <a:t>Хэзрэтова</a:t>
            </a:r>
            <a:r>
              <a:rPr lang="ru-RU" sz="1900" b="1" dirty="0">
                <a:solidFill>
                  <a:schemeClr val="tx1"/>
                </a:solidFill>
              </a:rPr>
              <a:t> Ф.В., </a:t>
            </a:r>
            <a:r>
              <a:rPr lang="ru-RU" sz="1900" b="1" dirty="0" err="1">
                <a:solidFill>
                  <a:schemeClr val="tx1"/>
                </a:solidFill>
              </a:rPr>
              <a:t>Зарипова</a:t>
            </a:r>
            <a:r>
              <a:rPr lang="ru-RU" sz="1900" b="1" dirty="0">
                <a:solidFill>
                  <a:schemeClr val="tx1"/>
                </a:solidFill>
              </a:rPr>
              <a:t> З.М.;</a:t>
            </a:r>
          </a:p>
          <a:p>
            <a:pPr marL="0" indent="0">
              <a:buNone/>
            </a:pPr>
            <a:r>
              <a:rPr lang="ru-RU" sz="2200" i="1" dirty="0" smtClean="0">
                <a:solidFill>
                  <a:schemeClr val="tx1"/>
                </a:solidFill>
              </a:rPr>
              <a:t>Образовательные </a:t>
            </a:r>
            <a:r>
              <a:rPr lang="ru-RU" sz="2200" i="1" dirty="0">
                <a:solidFill>
                  <a:schemeClr val="tx1"/>
                </a:solidFill>
              </a:rPr>
              <a:t>цели:</a:t>
            </a:r>
            <a:endParaRPr lang="ru-RU" sz="2200" dirty="0">
              <a:solidFill>
                <a:schemeClr val="tx1"/>
              </a:solidFill>
            </a:endParaRPr>
          </a:p>
          <a:p>
            <a:r>
              <a:rPr lang="ru-RU" sz="2200" dirty="0">
                <a:solidFill>
                  <a:schemeClr val="tx1"/>
                </a:solidFill>
              </a:rPr>
              <a:t>- развитие речевых способностей и умений, культуры речевого общения, разработка способов овладения дошкольниками навыками практического общения в различных жизненных ситуациях, формирование предпосылок чтения и письма.</a:t>
            </a:r>
          </a:p>
          <a:p>
            <a:r>
              <a:rPr lang="ru-RU" sz="2200" dirty="0">
                <a:solidFill>
                  <a:schemeClr val="tx1"/>
                </a:solidFill>
              </a:rPr>
              <a:t>- положение о формировании у дошкольников элементарного осознания явлений языка и речи, о необходимости лингвистического развития в дошкольном детстве</a:t>
            </a:r>
            <a:r>
              <a:rPr lang="ru-RU" sz="2200" dirty="0">
                <a:solidFill>
                  <a:schemeClr val="tx1"/>
                </a:solidFill>
              </a:rPr>
              <a:t>. </a:t>
            </a:r>
            <a:endParaRPr lang="ru-RU" sz="2200" dirty="0" smtClean="0">
              <a:solidFill>
                <a:schemeClr val="tx1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Часть программы, формируемая участниками образовательных отношений 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40466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205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8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2696" y="3347864"/>
            <a:ext cx="5556250" cy="525240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chemeClr val="tx1"/>
                </a:solidFill>
              </a:rPr>
              <a:t>«</a:t>
            </a:r>
            <a:r>
              <a:rPr lang="ru-RU" sz="2900" b="1" dirty="0">
                <a:solidFill>
                  <a:schemeClr val="tx1"/>
                </a:solidFill>
              </a:rPr>
              <a:t>Изучаем русский язык». Методическое пособие. </a:t>
            </a:r>
            <a:r>
              <a:rPr lang="ru-RU" sz="2900" b="1" dirty="0" err="1">
                <a:solidFill>
                  <a:schemeClr val="tx1"/>
                </a:solidFill>
              </a:rPr>
              <a:t>С.М.Гаффарова</a:t>
            </a:r>
            <a:r>
              <a:rPr lang="ru-RU" sz="2900" b="1" dirty="0">
                <a:solidFill>
                  <a:schemeClr val="tx1"/>
                </a:solidFill>
              </a:rPr>
              <a:t>, </a:t>
            </a:r>
            <a:r>
              <a:rPr lang="ru-RU" sz="2900" b="1" dirty="0" err="1">
                <a:solidFill>
                  <a:schemeClr val="tx1"/>
                </a:solidFill>
              </a:rPr>
              <a:t>Д.С.Гарипова</a:t>
            </a:r>
            <a:r>
              <a:rPr lang="ru-RU" sz="2900" b="1" dirty="0">
                <a:solidFill>
                  <a:schemeClr val="tx1"/>
                </a:solidFill>
              </a:rPr>
              <a:t>, </a:t>
            </a:r>
            <a:r>
              <a:rPr lang="ru-RU" sz="2900" b="1" dirty="0" err="1">
                <a:solidFill>
                  <a:schemeClr val="tx1"/>
                </a:solidFill>
              </a:rPr>
              <a:t>Р.Ф.Нигматуллина</a:t>
            </a:r>
            <a:r>
              <a:rPr lang="ru-RU" sz="2900" b="1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ru-RU" sz="29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900" b="1" dirty="0" smtClean="0">
                <a:solidFill>
                  <a:schemeClr val="tx1"/>
                </a:solidFill>
              </a:rPr>
              <a:t> </a:t>
            </a:r>
            <a:r>
              <a:rPr lang="ru-RU" sz="2900" b="1" dirty="0">
                <a:solidFill>
                  <a:schemeClr val="tx1"/>
                </a:solidFill>
              </a:rPr>
              <a:t>«</a:t>
            </a:r>
            <a:r>
              <a:rPr lang="ru-RU" sz="2900" b="1" dirty="0" err="1">
                <a:solidFill>
                  <a:schemeClr val="tx1"/>
                </a:solidFill>
              </a:rPr>
              <a:t>Балалар</a:t>
            </a:r>
            <a:r>
              <a:rPr lang="ru-RU" sz="2900" b="1" dirty="0">
                <a:solidFill>
                  <a:schemeClr val="tx1"/>
                </a:solidFill>
              </a:rPr>
              <a:t> </a:t>
            </a:r>
            <a:r>
              <a:rPr lang="ru-RU" sz="2900" b="1" dirty="0" err="1">
                <a:solidFill>
                  <a:schemeClr val="tx1"/>
                </a:solidFill>
              </a:rPr>
              <a:t>бакчасында</a:t>
            </a:r>
            <a:r>
              <a:rPr lang="ru-RU" sz="2900" b="1" dirty="0">
                <a:solidFill>
                  <a:schemeClr val="tx1"/>
                </a:solidFill>
              </a:rPr>
              <a:t> рус </a:t>
            </a:r>
            <a:r>
              <a:rPr lang="ru-RU" sz="2900" b="1" dirty="0" err="1">
                <a:solidFill>
                  <a:schemeClr val="tx1"/>
                </a:solidFill>
              </a:rPr>
              <a:t>балаларына</a:t>
            </a:r>
            <a:r>
              <a:rPr lang="ru-RU" sz="2900" b="1" dirty="0">
                <a:solidFill>
                  <a:schemeClr val="tx1"/>
                </a:solidFill>
              </a:rPr>
              <a:t> татар теле </a:t>
            </a:r>
            <a:r>
              <a:rPr lang="ru-RU" sz="2900" b="1" dirty="0" err="1">
                <a:solidFill>
                  <a:schemeClr val="tx1"/>
                </a:solidFill>
              </a:rPr>
              <a:t>өйрәту</a:t>
            </a:r>
            <a:r>
              <a:rPr lang="ru-RU" sz="2900" b="1" dirty="0">
                <a:solidFill>
                  <a:schemeClr val="tx1"/>
                </a:solidFill>
              </a:rPr>
              <a:t>», </a:t>
            </a:r>
            <a:r>
              <a:rPr lang="ru-RU" sz="2900" b="1" dirty="0" err="1">
                <a:solidFill>
                  <a:schemeClr val="tx1"/>
                </a:solidFill>
              </a:rPr>
              <a:t>З.М.ЗариповаР.Г.Кидрэчева</a:t>
            </a:r>
            <a:r>
              <a:rPr lang="ru-RU" sz="2900" b="1" dirty="0">
                <a:solidFill>
                  <a:schemeClr val="tx1"/>
                </a:solidFill>
              </a:rPr>
              <a:t>, </a:t>
            </a:r>
            <a:r>
              <a:rPr lang="ru-RU" sz="2900" b="1" dirty="0" err="1">
                <a:solidFill>
                  <a:schemeClr val="tx1"/>
                </a:solidFill>
              </a:rPr>
              <a:t>Р.С.Исаева</a:t>
            </a:r>
            <a:r>
              <a:rPr lang="ru-RU" sz="2900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tx1"/>
                </a:solidFill>
              </a:rPr>
              <a:t>Образовательные </a:t>
            </a:r>
            <a:r>
              <a:rPr lang="ru-RU" b="1" i="1" dirty="0">
                <a:solidFill>
                  <a:schemeClr val="tx1"/>
                </a:solidFill>
              </a:rPr>
              <a:t>цели: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воспитывать интерес и уважение к культуре, традициям, обычаям и нравам людей, говорящих на другом языке, разумное и обоснованное поведение в процессе диалога языков и культур, поощрять общее развитие навыков со­циальной коммуникации;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прививать элементарные навыки устной речи на втором (иностранном) языке (понимание и говорение);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способствовать приобретению детьми лингвистических знаний (в области фонетического, словесного, идиоматического, системного, частично морфо­логического и синтаксического строения иноязычной речи), развивать мета­лингвистические способности;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создавать условия для овладения первичной коммуникацией на втором (ино­странном) языке, формировать элементарные навыки общения, умения дос­тигать коммуникативные цели при ограниченном владении неродным язы­ком, готовить к дальнейшему более осознанному изучению иных языков.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Часть программы, формируемая участниками образовательных отношений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8831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«Обучение детей дошкольного возраста правилам безопасного поведения на дорогах», Р.Ш. </a:t>
            </a:r>
            <a:r>
              <a:rPr lang="ru-RU" sz="2000" b="1" dirty="0" err="1">
                <a:solidFill>
                  <a:schemeClr val="tx1"/>
                </a:solidFill>
              </a:rPr>
              <a:t>Ахмадиева</a:t>
            </a:r>
            <a:r>
              <a:rPr lang="ru-RU" sz="2000" b="1" dirty="0">
                <a:solidFill>
                  <a:schemeClr val="tx1"/>
                </a:solidFill>
              </a:rPr>
              <a:t>, Е.Е. Воронина, Р.Н. </a:t>
            </a:r>
            <a:r>
              <a:rPr lang="ru-RU" sz="2000" b="1" dirty="0" err="1">
                <a:solidFill>
                  <a:schemeClr val="tx1"/>
                </a:solidFill>
              </a:rPr>
              <a:t>Минниханов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Физическая культура в детском саду Л.И. </a:t>
            </a:r>
            <a:r>
              <a:rPr lang="ru-RU" sz="2000" b="1" dirty="0" err="1">
                <a:solidFill>
                  <a:schemeClr val="tx1"/>
                </a:solidFill>
              </a:rPr>
              <a:t>Пензулаева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  <a:p>
            <a:pPr marL="0" indent="0" algn="ctr">
              <a:buNone/>
            </a:pPr>
            <a:endParaRPr lang="ru-RU" sz="20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Цели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  <a:r>
              <a:rPr lang="ru-RU" sz="2000" dirty="0">
                <a:solidFill>
                  <a:schemeClr val="tx1"/>
                </a:solidFill>
              </a:rPr>
              <a:t>сформировать у ребенка навыки разумного поведения, научить адекватно вести себя в опасных ситуациях дома и на улице, в городском транспорте, при общении с незнакомыми людьми, взаимодействии с пожароопасными и другими предметами, животными и ядовитыми растениями; способствовать становлению основ экологической культуры, приобщению к здоровому образу жизни.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2656" y="683568"/>
            <a:ext cx="6172200" cy="167030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Часть программы, </a:t>
            </a:r>
            <a:r>
              <a:rPr lang="ru-RU" sz="3200" b="1" dirty="0"/>
              <a:t>формируемая участниками образовательных отношений </a:t>
            </a:r>
            <a:endParaRPr lang="ru-RU" sz="3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57167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37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образовательного процесса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17982" y="8693679"/>
            <a:ext cx="2840018" cy="48683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208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4" r="3518"/>
          <a:stretch/>
        </p:blipFill>
        <p:spPr bwMode="auto">
          <a:xfrm>
            <a:off x="836712" y="2987824"/>
            <a:ext cx="5400600" cy="570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36712" y="2987824"/>
            <a:ext cx="53285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94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148</TotalTime>
  <Words>1382</Words>
  <Application>Microsoft Office PowerPoint</Application>
  <PresentationFormat>Экран (4:3)</PresentationFormat>
  <Paragraphs>101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Муниципальное бюджетное дошкольное образовательное учреждение Малоелгинский детский сад «Алтынчэч» Лаишевского муниципального района Республики Татарстан 422619, Республика Татарстан, Лаишевский район, с. Малая Елга,  улица Советская, дом 60 Телефон/факс: 8(84378) 3-23-63.   E-mail:lil_210392@mail.ru </vt:lpstr>
      <vt:lpstr>Разделы программы:    </vt:lpstr>
      <vt:lpstr>Образовательная программа состоит:</vt:lpstr>
      <vt:lpstr>Целевой раздел образовательной программы </vt:lpstr>
      <vt:lpstr>Содержательный раздел  </vt:lpstr>
      <vt:lpstr>Часть программы, формируемая участниками образовательных отношений </vt:lpstr>
      <vt:lpstr>Часть программы, формируемая участниками образовательных отношений </vt:lpstr>
      <vt:lpstr>Часть программы, формируемая участниками образовательных отношений </vt:lpstr>
      <vt:lpstr>Организация образовательного процесса</vt:lpstr>
      <vt:lpstr>Развивающая предметно –пространственная среда</vt:lpstr>
      <vt:lpstr>Особенности взаимодействия педагогического коллектива с семьями воспитанников  </vt:lpstr>
      <vt:lpstr>ПЕРЕЧЕНЬ НОРМАТИВНЫХ МАТЕРИАЛОВ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Алтынчэч</dc:creator>
  <cp:lastModifiedBy>Алтынчэч</cp:lastModifiedBy>
  <cp:revision>14</cp:revision>
  <cp:lastPrinted>2019-04-25T07:47:10Z</cp:lastPrinted>
  <dcterms:created xsi:type="dcterms:W3CDTF">2019-04-24T12:35:16Z</dcterms:created>
  <dcterms:modified xsi:type="dcterms:W3CDTF">2019-04-25T07:47:19Z</dcterms:modified>
</cp:coreProperties>
</file>